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53"/>
  </p:notesMasterIdLst>
  <p:sldIdLst>
    <p:sldId id="256" r:id="rId2"/>
    <p:sldId id="257" r:id="rId3"/>
    <p:sldId id="258" r:id="rId4"/>
    <p:sldId id="361" r:id="rId5"/>
    <p:sldId id="259" r:id="rId6"/>
    <p:sldId id="325" r:id="rId7"/>
    <p:sldId id="260" r:id="rId8"/>
    <p:sldId id="261" r:id="rId9"/>
    <p:sldId id="263" r:id="rId10"/>
    <p:sldId id="311" r:id="rId11"/>
    <p:sldId id="358" r:id="rId12"/>
    <p:sldId id="359" r:id="rId13"/>
    <p:sldId id="353" r:id="rId14"/>
    <p:sldId id="329" r:id="rId15"/>
    <p:sldId id="330" r:id="rId16"/>
    <p:sldId id="331" r:id="rId17"/>
    <p:sldId id="334" r:id="rId18"/>
    <p:sldId id="335" r:id="rId19"/>
    <p:sldId id="339" r:id="rId20"/>
    <p:sldId id="338" r:id="rId21"/>
    <p:sldId id="337" r:id="rId22"/>
    <p:sldId id="332" r:id="rId23"/>
    <p:sldId id="333" r:id="rId24"/>
    <p:sldId id="340" r:id="rId25"/>
    <p:sldId id="341" r:id="rId26"/>
    <p:sldId id="360" r:id="rId27"/>
    <p:sldId id="362" r:id="rId28"/>
    <p:sldId id="343" r:id="rId29"/>
    <p:sldId id="287" r:id="rId30"/>
    <p:sldId id="299" r:id="rId31"/>
    <p:sldId id="300" r:id="rId32"/>
    <p:sldId id="316" r:id="rId33"/>
    <p:sldId id="301" r:id="rId34"/>
    <p:sldId id="298" r:id="rId35"/>
    <p:sldId id="344" r:id="rId36"/>
    <p:sldId id="345" r:id="rId37"/>
    <p:sldId id="319" r:id="rId38"/>
    <p:sldId id="320" r:id="rId39"/>
    <p:sldId id="321" r:id="rId40"/>
    <p:sldId id="310" r:id="rId41"/>
    <p:sldId id="346" r:id="rId42"/>
    <p:sldId id="347" r:id="rId43"/>
    <p:sldId id="318" r:id="rId44"/>
    <p:sldId id="313" r:id="rId45"/>
    <p:sldId id="348" r:id="rId46"/>
    <p:sldId id="317" r:id="rId47"/>
    <p:sldId id="349" r:id="rId48"/>
    <p:sldId id="350" r:id="rId49"/>
    <p:sldId id="351" r:id="rId50"/>
    <p:sldId id="295" r:id="rId51"/>
    <p:sldId id="296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6"/>
    <p:restoredTop sz="78951" autoAdjust="0"/>
  </p:normalViewPr>
  <p:slideViewPr>
    <p:cSldViewPr snapToGrid="0" snapToObjects="1">
      <p:cViewPr varScale="1">
        <p:scale>
          <a:sx n="108" d="100"/>
          <a:sy n="108" d="100"/>
        </p:scale>
        <p:origin x="132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F1A62-841E-674B-AE7F-21AD0FB8A022}" type="datetimeFigureOut">
              <a:t>4/26/18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40C12-F5D3-2945-A571-8A70A8E9087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19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Hệ</a:t>
            </a:r>
            <a:r>
              <a:rPr lang="en-US" baseline="0" dirty="0"/>
              <a:t> </a:t>
            </a:r>
            <a:r>
              <a:rPr lang="en-US" baseline="0" dirty="0" err="1"/>
              <a:t>thống</a:t>
            </a:r>
            <a:r>
              <a:rPr lang="en-US" baseline="0" dirty="0"/>
              <a:t> Web app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được</a:t>
            </a:r>
            <a:r>
              <a:rPr lang="en-US" baseline="0" dirty="0"/>
              <a:t> </a:t>
            </a:r>
            <a:r>
              <a:rPr lang="en-US" baseline="0" dirty="0" err="1"/>
              <a:t>xây</a:t>
            </a:r>
            <a:r>
              <a:rPr lang="en-US" baseline="0" dirty="0"/>
              <a:t> </a:t>
            </a:r>
            <a:r>
              <a:rPr lang="en-US" baseline="0" dirty="0" err="1"/>
              <a:t>dựng</a:t>
            </a:r>
            <a:r>
              <a:rPr lang="en-US" baseline="0" dirty="0"/>
              <a:t> </a:t>
            </a:r>
            <a:r>
              <a:rPr lang="en-US" baseline="0" dirty="0" err="1"/>
              <a:t>dựa</a:t>
            </a:r>
            <a:r>
              <a:rPr lang="en-US" baseline="0" dirty="0"/>
              <a:t> </a:t>
            </a:r>
            <a:r>
              <a:rPr lang="en-US" baseline="0" dirty="0" err="1"/>
              <a:t>trên</a:t>
            </a:r>
            <a:r>
              <a:rPr lang="en-US" baseline="0" dirty="0"/>
              <a:t> </a:t>
            </a:r>
            <a:r>
              <a:rPr lang="en-US" baseline="0" dirty="0" err="1"/>
              <a:t>mô</a:t>
            </a:r>
            <a:r>
              <a:rPr lang="en-US" baseline="0" dirty="0"/>
              <a:t> </a:t>
            </a:r>
            <a:r>
              <a:rPr lang="en-US" baseline="0" dirty="0" err="1"/>
              <a:t>hình</a:t>
            </a:r>
            <a:r>
              <a:rPr lang="en-US" baseline="0" dirty="0"/>
              <a:t> MVC.</a:t>
            </a:r>
          </a:p>
          <a:p>
            <a:r>
              <a:rPr lang="en-US" baseline="0" dirty="0" err="1"/>
              <a:t>Ngoài</a:t>
            </a:r>
            <a:r>
              <a:rPr lang="en-US" baseline="0" dirty="0"/>
              <a:t> </a:t>
            </a:r>
            <a:r>
              <a:rPr lang="en-US" baseline="0" dirty="0" err="1"/>
              <a:t>việc</a:t>
            </a:r>
            <a:r>
              <a:rPr lang="en-US" baseline="0" dirty="0"/>
              <a:t> </a:t>
            </a:r>
            <a:r>
              <a:rPr lang="en-US" baseline="0" dirty="0" err="1"/>
              <a:t>sử</a:t>
            </a:r>
            <a:r>
              <a:rPr lang="en-US" baseline="0" dirty="0"/>
              <a:t> </a:t>
            </a:r>
            <a:r>
              <a:rPr lang="en-US" baseline="0" dirty="0" err="1"/>
              <a:t>dụng</a:t>
            </a:r>
            <a:r>
              <a:rPr lang="en-US" baseline="0" dirty="0"/>
              <a:t> DB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lưu</a:t>
            </a:r>
            <a:r>
              <a:rPr lang="en-US" baseline="0" dirty="0"/>
              <a:t> </a:t>
            </a:r>
            <a:r>
              <a:rPr lang="en-US" baseline="0" dirty="0" err="1"/>
              <a:t>trữ</a:t>
            </a:r>
            <a:r>
              <a:rPr lang="en-US" baseline="0" dirty="0"/>
              <a:t> </a:t>
            </a:r>
            <a:r>
              <a:rPr lang="en-US" baseline="0" dirty="0" err="1"/>
              <a:t>dữ</a:t>
            </a:r>
            <a:r>
              <a:rPr lang="en-US" baseline="0" dirty="0"/>
              <a:t> </a:t>
            </a:r>
            <a:r>
              <a:rPr lang="en-US" baseline="0" dirty="0" err="1"/>
              <a:t>liệu</a:t>
            </a:r>
            <a:r>
              <a:rPr lang="en-US" baseline="0" dirty="0"/>
              <a:t>,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còn</a:t>
            </a:r>
            <a:r>
              <a:rPr lang="en-US" baseline="0" dirty="0"/>
              <a:t> </a:t>
            </a:r>
            <a:r>
              <a:rPr lang="en-US" baseline="0" dirty="0" err="1"/>
              <a:t>sử</a:t>
            </a:r>
            <a:r>
              <a:rPr lang="en-US" baseline="0" dirty="0"/>
              <a:t> </a:t>
            </a:r>
            <a:r>
              <a:rPr lang="en-US" baseline="0" dirty="0" err="1"/>
              <a:t>dụng</a:t>
            </a:r>
            <a:r>
              <a:rPr lang="en-US" baseline="0" dirty="0"/>
              <a:t> Storage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lưu</a:t>
            </a:r>
            <a:r>
              <a:rPr lang="en-US" baseline="0" dirty="0"/>
              <a:t> </a:t>
            </a:r>
            <a:r>
              <a:rPr lang="en-US" baseline="0" dirty="0" err="1"/>
              <a:t>trữ</a:t>
            </a:r>
            <a:r>
              <a:rPr lang="en-US" baseline="0" dirty="0"/>
              <a:t> </a:t>
            </a:r>
            <a:r>
              <a:rPr lang="en-US" baseline="0" dirty="0" err="1"/>
              <a:t>nội</a:t>
            </a:r>
            <a:r>
              <a:rPr lang="en-US" baseline="0" dirty="0"/>
              <a:t> dung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bài</a:t>
            </a:r>
            <a:r>
              <a:rPr lang="en-US" baseline="0" dirty="0"/>
              <a:t> </a:t>
            </a:r>
            <a:r>
              <a:rPr lang="en-US" baseline="0" dirty="0" err="1"/>
              <a:t>học</a:t>
            </a:r>
            <a:r>
              <a:rPr lang="en-US" baseline="0" dirty="0"/>
              <a:t> </a:t>
            </a:r>
            <a:r>
              <a:rPr lang="en-US" baseline="0" dirty="0" err="1"/>
              <a:t>như</a:t>
            </a:r>
            <a:r>
              <a:rPr lang="en-US" baseline="0" dirty="0"/>
              <a:t>: file video, file </a:t>
            </a:r>
            <a:r>
              <a:rPr lang="en-US" baseline="0" dirty="0" err="1"/>
              <a:t>powerpoint</a:t>
            </a:r>
            <a:r>
              <a:rPr lang="en-US" baseline="0" dirty="0"/>
              <a:t> </a:t>
            </a:r>
            <a:r>
              <a:rPr lang="mr-IN" baseline="0" dirty="0"/>
              <a:t>…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bên</a:t>
            </a:r>
            <a:r>
              <a:rPr lang="en-US" baseline="0" dirty="0"/>
              <a:t> </a:t>
            </a:r>
            <a:r>
              <a:rPr lang="en-US" baseline="0" dirty="0" err="1"/>
              <a:t>phía</a:t>
            </a:r>
            <a:r>
              <a:rPr lang="en-US" baseline="0" dirty="0"/>
              <a:t> client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en-US" baseline="0" dirty="0" err="1"/>
              <a:t>xem</a:t>
            </a:r>
            <a:r>
              <a:rPr lang="en-US" baseline="0" dirty="0"/>
              <a:t> video </a:t>
            </a:r>
            <a:r>
              <a:rPr lang="en-US" baseline="0" dirty="0" err="1"/>
              <a:t>bài</a:t>
            </a:r>
            <a:r>
              <a:rPr lang="en-US" baseline="0" dirty="0"/>
              <a:t> </a:t>
            </a:r>
            <a:r>
              <a:rPr lang="en-US" baseline="0" dirty="0" err="1"/>
              <a:t>học</a:t>
            </a:r>
            <a:r>
              <a:rPr lang="en-US" baseline="0" dirty="0"/>
              <a:t>, </a:t>
            </a:r>
            <a:r>
              <a:rPr lang="en-US" baseline="0" dirty="0" err="1"/>
              <a:t>thì</a:t>
            </a:r>
            <a:r>
              <a:rPr lang="en-US" baseline="0" dirty="0"/>
              <a:t> </a:t>
            </a:r>
            <a:r>
              <a:rPr lang="en-US" baseline="0" dirty="0" err="1"/>
              <a:t>hệ</a:t>
            </a:r>
            <a:r>
              <a:rPr lang="en-US" baseline="0" dirty="0"/>
              <a:t> </a:t>
            </a:r>
            <a:r>
              <a:rPr lang="en-US" baseline="0" dirty="0" err="1"/>
              <a:t>thống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sử</a:t>
            </a:r>
            <a:r>
              <a:rPr lang="en-US" baseline="0" dirty="0"/>
              <a:t> </a:t>
            </a:r>
            <a:r>
              <a:rPr lang="en-US" baseline="0" dirty="0" err="1"/>
              <a:t>dụng</a:t>
            </a:r>
            <a:r>
              <a:rPr lang="en-US" baseline="0" dirty="0"/>
              <a:t> </a:t>
            </a:r>
            <a:r>
              <a:rPr lang="en-US" baseline="0" dirty="0" err="1"/>
              <a:t>Wowza</a:t>
            </a:r>
            <a:r>
              <a:rPr lang="en-US" baseline="0" dirty="0"/>
              <a:t> Streaming Server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truyền</a:t>
            </a:r>
            <a:r>
              <a:rPr lang="en-US" baseline="0" dirty="0"/>
              <a:t> video </a:t>
            </a:r>
            <a:r>
              <a:rPr lang="en-US" baseline="0" dirty="0" err="1"/>
              <a:t>từ</a:t>
            </a:r>
            <a:r>
              <a:rPr lang="en-US" baseline="0" dirty="0"/>
              <a:t> server </a:t>
            </a:r>
            <a:r>
              <a:rPr lang="en-US" baseline="0" dirty="0" err="1"/>
              <a:t>về</a:t>
            </a:r>
            <a:r>
              <a:rPr lang="en-US" baseline="0" dirty="0"/>
              <a:t> client qua </a:t>
            </a:r>
            <a:r>
              <a:rPr lang="en-US" baseline="0" dirty="0" err="1"/>
              <a:t>giao</a:t>
            </a:r>
            <a:r>
              <a:rPr lang="en-US" baseline="0" dirty="0"/>
              <a:t> </a:t>
            </a:r>
            <a:r>
              <a:rPr lang="en-US" baseline="0" dirty="0" err="1"/>
              <a:t>thức</a:t>
            </a:r>
            <a:r>
              <a:rPr lang="en-US" baseline="0" dirty="0"/>
              <a:t> HLS (Http Live Streaming)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uk-UA" smtClean="0"/>
              <a:t>26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63634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0472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444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336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870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60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xin</a:t>
            </a:r>
            <a:r>
              <a:rPr lang="en-US" baseline="0" dirty="0"/>
              <a:t> </a:t>
            </a:r>
            <a:r>
              <a:rPr lang="en-US" baseline="0" dirty="0" err="1"/>
              <a:t>nói</a:t>
            </a:r>
            <a:r>
              <a:rPr lang="en-US" baseline="0" dirty="0"/>
              <a:t> </a:t>
            </a:r>
            <a:r>
              <a:rPr lang="en-US" baseline="0" dirty="0" err="1"/>
              <a:t>rõ</a:t>
            </a:r>
            <a:r>
              <a:rPr lang="en-US" baseline="0" dirty="0"/>
              <a:t> </a:t>
            </a:r>
            <a:r>
              <a:rPr lang="en-US" baseline="0" dirty="0" err="1"/>
              <a:t>hơn</a:t>
            </a:r>
            <a:r>
              <a:rPr lang="en-US" baseline="0" dirty="0"/>
              <a:t> </a:t>
            </a:r>
            <a:r>
              <a:rPr lang="en-US" baseline="0" dirty="0" err="1"/>
              <a:t>về</a:t>
            </a:r>
            <a:r>
              <a:rPr lang="en-US" baseline="0" dirty="0"/>
              <a:t> </a:t>
            </a:r>
            <a:r>
              <a:rPr lang="en-US" baseline="0" dirty="0" err="1"/>
              <a:t>giao</a:t>
            </a:r>
            <a:r>
              <a:rPr lang="en-US" baseline="0" dirty="0"/>
              <a:t> </a:t>
            </a:r>
            <a:r>
              <a:rPr lang="en-US" baseline="0" dirty="0" err="1"/>
              <a:t>thức</a:t>
            </a:r>
            <a:r>
              <a:rPr lang="en-US" baseline="0" dirty="0"/>
              <a:t> HTTP Live Streaming</a:t>
            </a:r>
          </a:p>
          <a:p>
            <a:r>
              <a:rPr lang="en-US" baseline="0" dirty="0"/>
              <a:t>HTTP Live Streaming </a:t>
            </a:r>
            <a:r>
              <a:rPr lang="en-US" baseline="0" dirty="0" err="1"/>
              <a:t>là</a:t>
            </a:r>
            <a:r>
              <a:rPr lang="en-US" baseline="0" dirty="0"/>
              <a:t> </a:t>
            </a:r>
            <a:r>
              <a:rPr lang="en-US" baseline="0" dirty="0" err="1"/>
              <a:t>giao</a:t>
            </a:r>
            <a:r>
              <a:rPr lang="en-US" baseline="0" dirty="0"/>
              <a:t> </a:t>
            </a:r>
            <a:r>
              <a:rPr lang="en-US" baseline="0" dirty="0" err="1"/>
              <a:t>thức</a:t>
            </a:r>
            <a:r>
              <a:rPr lang="en-US" baseline="0" dirty="0"/>
              <a:t> </a:t>
            </a:r>
            <a:r>
              <a:rPr lang="en-US" baseline="0" dirty="0" err="1"/>
              <a:t>được</a:t>
            </a:r>
            <a:r>
              <a:rPr lang="en-US" baseline="0" dirty="0"/>
              <a:t> </a:t>
            </a:r>
            <a:r>
              <a:rPr lang="en-US" baseline="0" dirty="0" err="1"/>
              <a:t>phát</a:t>
            </a:r>
            <a:r>
              <a:rPr lang="en-US" baseline="0" dirty="0"/>
              <a:t> </a:t>
            </a:r>
            <a:r>
              <a:rPr lang="en-US" baseline="0" dirty="0" err="1"/>
              <a:t>triển</a:t>
            </a:r>
            <a:r>
              <a:rPr lang="en-US" baseline="0" dirty="0"/>
              <a:t> </a:t>
            </a:r>
            <a:r>
              <a:rPr lang="en-US" baseline="0" dirty="0" err="1"/>
              <a:t>bởi</a:t>
            </a:r>
            <a:r>
              <a:rPr lang="en-US" baseline="0" dirty="0"/>
              <a:t> Apple, </a:t>
            </a:r>
            <a:r>
              <a:rPr lang="en-US" baseline="0" dirty="0" err="1"/>
              <a:t>nó</a:t>
            </a:r>
            <a:r>
              <a:rPr lang="en-US" baseline="0" dirty="0"/>
              <a:t> </a:t>
            </a:r>
            <a:r>
              <a:rPr lang="en-US" baseline="0" dirty="0" err="1"/>
              <a:t>giúp</a:t>
            </a:r>
            <a:r>
              <a:rPr lang="en-US" baseline="0" dirty="0"/>
              <a:t> </a:t>
            </a:r>
            <a:r>
              <a:rPr lang="en-US" baseline="0" dirty="0" err="1"/>
              <a:t>truyền</a:t>
            </a:r>
            <a:r>
              <a:rPr lang="en-US" baseline="0" dirty="0"/>
              <a:t> video </a:t>
            </a:r>
          </a:p>
          <a:p>
            <a:endParaRPr lang="en-US" baseline="0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Live Streaming (hay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còn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biết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đến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HLS)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truyền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media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dựa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HTTP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triển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Nó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hỗ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trợ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video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khả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đổi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chất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lượng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phù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hợp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băng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đang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Cụ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video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chia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nhỏ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gọi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segment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dạng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*.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MPEG-2 transport stream files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index file (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chứa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tự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segment)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nhỏ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trữ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lắng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player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phía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duyệt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player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ở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phía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client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nhỏ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liền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ngắt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quãng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uk-UA" smtClean="0"/>
              <a:t>27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6971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Thế</a:t>
            </a:r>
            <a:r>
              <a:rPr lang="en-US" baseline="0"/>
              <a:t> anh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117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1BA2A-9C9C-2545-98C9-049F1B47D8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3832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53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Đầu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bật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traisy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app.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sách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bấm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nội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Cuối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cùng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hoàn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lựa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D95A8-9D9C-4054-A56C-5457C7F356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22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Bỏ</a:t>
            </a:r>
            <a:r>
              <a:rPr lang="en-US" baseline="0"/>
              <a:t> coursefeedback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0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25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Bỏ</a:t>
            </a:r>
            <a:r>
              <a:rPr lang="en-US" baseline="0"/>
              <a:t> lecture/quiz</a:t>
            </a:r>
          </a:p>
          <a:p>
            <a:r>
              <a:rPr lang="en-US" baseline="0"/>
              <a:t>Thêm author reply feedback</a:t>
            </a:r>
          </a:p>
          <a:p>
            <a:r>
              <a:rPr lang="en-US" baseline="0"/>
              <a:t>Thêm program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84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7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42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2.pn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43.png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199728" y="359050"/>
            <a:ext cx="10367837" cy="1147090"/>
          </a:xfrm>
        </p:spPr>
        <p:txBody>
          <a:bodyPr>
            <a:normAutofit/>
          </a:bodyPr>
          <a:lstStyle/>
          <a:p>
            <a:r>
              <a:rPr lang="en-US" sz="6000" dirty="0"/>
              <a:t>CORPORATE TRAINING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4879094" y="1515415"/>
            <a:ext cx="6132953" cy="522491"/>
          </a:xfrm>
        </p:spPr>
        <p:txBody>
          <a:bodyPr/>
          <a:lstStyle/>
          <a:p>
            <a:pPr algn="l"/>
            <a:r>
              <a:rPr lang="en-US" sz="2600" dirty="0">
                <a:solidFill>
                  <a:schemeClr val="tx1"/>
                </a:solidFill>
              </a:rPr>
              <a:t>SUPERVISOR:		</a:t>
            </a:r>
            <a:r>
              <a:rPr lang="en-US" sz="2600" cap="none" dirty="0">
                <a:solidFill>
                  <a:schemeClr val="tx1"/>
                </a:solidFill>
              </a:rPr>
              <a:t>Mr. Nguyen </a:t>
            </a:r>
            <a:r>
              <a:rPr lang="en-US" sz="2600" cap="none" dirty="0" err="1">
                <a:solidFill>
                  <a:schemeClr val="tx1"/>
                </a:solidFill>
              </a:rPr>
              <a:t>Huy</a:t>
            </a:r>
            <a:r>
              <a:rPr lang="en-US" sz="2600" cap="none" dirty="0">
                <a:solidFill>
                  <a:schemeClr val="tx1"/>
                </a:solidFill>
              </a:rPr>
              <a:t> Hung</a:t>
            </a:r>
            <a:endParaRPr lang="en-US" sz="2600" b="1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 rot="21420000">
            <a:off x="4925229" y="2082050"/>
            <a:ext cx="6250776" cy="2288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dirty="0">
                <a:solidFill>
                  <a:schemeClr val="tx1"/>
                </a:solidFill>
              </a:rPr>
              <a:t>Team member:	 </a:t>
            </a:r>
            <a:r>
              <a:rPr lang="en-US" sz="2600" cap="none" dirty="0">
                <a:solidFill>
                  <a:schemeClr val="tx1"/>
                </a:solidFill>
              </a:rPr>
              <a:t>Le </a:t>
            </a:r>
            <a:r>
              <a:rPr lang="en-US" sz="2600" cap="none" dirty="0" err="1">
                <a:solidFill>
                  <a:schemeClr val="tx1"/>
                </a:solidFill>
              </a:rPr>
              <a:t>Phuc</a:t>
            </a:r>
            <a:r>
              <a:rPr lang="en-US" sz="2600" cap="none" dirty="0">
                <a:solidFill>
                  <a:schemeClr val="tx1"/>
                </a:solidFill>
              </a:rPr>
              <a:t> </a:t>
            </a:r>
            <a:r>
              <a:rPr lang="en-US" sz="2600" cap="none" dirty="0" err="1">
                <a:solidFill>
                  <a:schemeClr val="tx1"/>
                </a:solidFill>
              </a:rPr>
              <a:t>Thinh</a:t>
            </a:r>
            <a:endParaRPr lang="en-US" sz="2600" cap="none" dirty="0">
              <a:solidFill>
                <a:schemeClr val="tx1"/>
              </a:solidFill>
            </a:endParaRP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 Vo Thach Nguyen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 Pham </a:t>
            </a:r>
            <a:r>
              <a:rPr lang="en-US" sz="2600" cap="none" dirty="0" err="1">
                <a:solidFill>
                  <a:schemeClr val="tx1"/>
                </a:solidFill>
              </a:rPr>
              <a:t>Chanh</a:t>
            </a:r>
            <a:r>
              <a:rPr lang="en-US" sz="2600" cap="none" dirty="0">
                <a:solidFill>
                  <a:schemeClr val="tx1"/>
                </a:solidFill>
              </a:rPr>
              <a:t> Hung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                                                Dang The Anh 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	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 rot="21420000">
            <a:off x="6971759" y="2434591"/>
            <a:ext cx="3254711" cy="4172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2600" b="1" cap="none" dirty="0"/>
          </a:p>
        </p:txBody>
      </p:sp>
    </p:spTree>
    <p:extLst>
      <p:ext uri="{BB962C8B-B14F-4D97-AF65-F5344CB8AC3E}">
        <p14:creationId xmlns:p14="http://schemas.microsoft.com/office/powerpoint/2010/main" val="1560567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499F39-6E94-0944-9BDA-DE91B6A33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62" y="1610022"/>
            <a:ext cx="6593799" cy="339886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B816EE-FEE0-5741-8221-CD9CFC24DE83}"/>
              </a:ext>
            </a:extLst>
          </p:cNvPr>
          <p:cNvSpPr txBox="1"/>
          <p:nvPr/>
        </p:nvSpPr>
        <p:spPr>
          <a:xfrm>
            <a:off x="8064165" y="2167774"/>
            <a:ext cx="2664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hierarchy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4761B60A-BB30-7747-99D6-1ED8AB40DFF0}"/>
              </a:ext>
            </a:extLst>
          </p:cNvPr>
          <p:cNvSpPr/>
          <p:nvPr/>
        </p:nvSpPr>
        <p:spPr>
          <a:xfrm>
            <a:off x="7237379" y="2098644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CDDEAB-B808-8044-905E-4AB2C73B7F8C}"/>
              </a:ext>
            </a:extLst>
          </p:cNvPr>
          <p:cNvSpPr txBox="1"/>
          <p:nvPr/>
        </p:nvSpPr>
        <p:spPr>
          <a:xfrm>
            <a:off x="7412412" y="2187264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D2666D-3253-0344-AB91-F9A324611F28}"/>
              </a:ext>
            </a:extLst>
          </p:cNvPr>
          <p:cNvSpPr txBox="1"/>
          <p:nvPr/>
        </p:nvSpPr>
        <p:spPr>
          <a:xfrm>
            <a:off x="8064165" y="2990067"/>
            <a:ext cx="1656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1DB6166E-D7FD-5343-A962-C36DE3BFF32B}"/>
              </a:ext>
            </a:extLst>
          </p:cNvPr>
          <p:cNvSpPr/>
          <p:nvPr/>
        </p:nvSpPr>
        <p:spPr>
          <a:xfrm>
            <a:off x="7237379" y="2920937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8F50A9-544C-D540-B550-FBF9840EFBB0}"/>
              </a:ext>
            </a:extLst>
          </p:cNvPr>
          <p:cNvSpPr txBox="1"/>
          <p:nvPr/>
        </p:nvSpPr>
        <p:spPr>
          <a:xfrm>
            <a:off x="7402684" y="300955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41A57-DA40-9847-BC19-2474E2CC8842}"/>
              </a:ext>
            </a:extLst>
          </p:cNvPr>
          <p:cNvSpPr txBox="1"/>
          <p:nvPr/>
        </p:nvSpPr>
        <p:spPr>
          <a:xfrm>
            <a:off x="8064165" y="3812360"/>
            <a:ext cx="3618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 architecture</a:t>
            </a:r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B3D61B02-8D2A-C742-BC36-82701EAE6017}"/>
              </a:ext>
            </a:extLst>
          </p:cNvPr>
          <p:cNvSpPr/>
          <p:nvPr/>
        </p:nvSpPr>
        <p:spPr>
          <a:xfrm>
            <a:off x="7237379" y="3743230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B9C31A-5B8C-2644-8AC6-70B337662BF0}"/>
              </a:ext>
            </a:extLst>
          </p:cNvPr>
          <p:cNvSpPr txBox="1"/>
          <p:nvPr/>
        </p:nvSpPr>
        <p:spPr>
          <a:xfrm>
            <a:off x="7392956" y="3841578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18" name="Diamond 17">
            <a:extLst>
              <a:ext uri="{FF2B5EF4-FFF2-40B4-BE49-F238E27FC236}">
                <a16:creationId xmlns:a16="http://schemas.microsoft.com/office/drawing/2014/main" id="{B3D61B02-8D2A-C742-BC36-82701EAE6017}"/>
              </a:ext>
            </a:extLst>
          </p:cNvPr>
          <p:cNvSpPr/>
          <p:nvPr/>
        </p:nvSpPr>
        <p:spPr>
          <a:xfrm>
            <a:off x="7252511" y="4565523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B9C31A-5B8C-2644-8AC6-70B337662BF0}"/>
              </a:ext>
            </a:extLst>
          </p:cNvPr>
          <p:cNvSpPr txBox="1"/>
          <p:nvPr/>
        </p:nvSpPr>
        <p:spPr>
          <a:xfrm>
            <a:off x="7404301" y="466543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341A57-DA40-9847-BC19-2474E2CC8842}"/>
              </a:ext>
            </a:extLst>
          </p:cNvPr>
          <p:cNvSpPr txBox="1"/>
          <p:nvPr/>
        </p:nvSpPr>
        <p:spPr>
          <a:xfrm>
            <a:off x="8064165" y="4603874"/>
            <a:ext cx="2037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Algorithms</a:t>
            </a:r>
          </a:p>
        </p:txBody>
      </p:sp>
    </p:spTree>
    <p:extLst>
      <p:ext uri="{BB962C8B-B14F-4D97-AF65-F5344CB8AC3E}">
        <p14:creationId xmlns:p14="http://schemas.microsoft.com/office/powerpoint/2010/main" val="1328404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1" y="13008"/>
            <a:ext cx="10396882" cy="1151965"/>
          </a:xfrm>
        </p:spPr>
        <p:txBody>
          <a:bodyPr/>
          <a:lstStyle/>
          <a:p>
            <a:r>
              <a:rPr lang="en-US"/>
              <a:t>Data hierarchy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267" y="995480"/>
            <a:ext cx="772164" cy="772164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3130671" y="2161616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755344" y="2151194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164671" y="2151194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620214" y="3045871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552411" y="3045870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484608" y="3045869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20764" y="3940544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528049" y="3940544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335334" y="3940543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309389" y="4835808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575740" y="4835808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3840676" y="1936376"/>
            <a:ext cx="50288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4" idx="2"/>
          </p:cNvCxnSpPr>
          <p:nvPr/>
        </p:nvCxnSpPr>
        <p:spPr>
          <a:xfrm flipH="1">
            <a:off x="6465348" y="1767644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endCxn id="34" idx="0"/>
          </p:cNvCxnSpPr>
          <p:nvPr/>
        </p:nvCxnSpPr>
        <p:spPr>
          <a:xfrm>
            <a:off x="3840676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6465348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8882238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2173337" y="2809455"/>
            <a:ext cx="4087809" cy="17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3840676" y="2656516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2173337" y="2809455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4335334" y="2817147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6261146" y="2825248"/>
            <a:ext cx="5580" cy="217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1232331" y="3707382"/>
            <a:ext cx="38130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2330219" y="3538650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1235654" y="3707382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3242370" y="3715303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041454" y="3707382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105908" y="4610568"/>
            <a:ext cx="2179837" cy="7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H="1">
            <a:off x="3244625" y="4441836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2105908" y="4610568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>
            <a:off x="4284945" y="4610568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188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2987768" y="2066736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919965" y="2066735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852162" y="2066734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072133" y="3121971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Lecture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895603" y="3121971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Lecture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953231" y="994036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cxnSp>
        <p:nvCxnSpPr>
          <p:cNvPr id="81" name="Straight Connector 80"/>
          <p:cNvCxnSpPr/>
          <p:nvPr/>
        </p:nvCxnSpPr>
        <p:spPr>
          <a:xfrm>
            <a:off x="3697773" y="1647390"/>
            <a:ext cx="3930927" cy="2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5638062" y="1495977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endCxn id="39" idx="0"/>
          </p:cNvCxnSpPr>
          <p:nvPr/>
        </p:nvCxnSpPr>
        <p:spPr>
          <a:xfrm>
            <a:off x="3697773" y="1668088"/>
            <a:ext cx="0" cy="398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endCxn id="42" idx="0"/>
          </p:cNvCxnSpPr>
          <p:nvPr/>
        </p:nvCxnSpPr>
        <p:spPr>
          <a:xfrm flipH="1">
            <a:off x="5629970" y="1668088"/>
            <a:ext cx="6096" cy="398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7628700" y="1668088"/>
            <a:ext cx="0" cy="398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2599885" y="2790099"/>
            <a:ext cx="2005723" cy="7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3697773" y="2559515"/>
            <a:ext cx="2" cy="238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2599884" y="2798020"/>
            <a:ext cx="2" cy="32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endCxn id="45" idx="0"/>
          </p:cNvCxnSpPr>
          <p:nvPr/>
        </p:nvCxnSpPr>
        <p:spPr>
          <a:xfrm>
            <a:off x="4605608" y="2798020"/>
            <a:ext cx="0" cy="32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400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1" y="13008"/>
            <a:ext cx="10396882" cy="1151965"/>
          </a:xfrm>
        </p:spPr>
        <p:txBody>
          <a:bodyPr/>
          <a:lstStyle/>
          <a:p>
            <a:r>
              <a:rPr lang="en-US"/>
              <a:t>Features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689425-CCD5-984A-8B0D-5723C75DF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551" y="1164973"/>
            <a:ext cx="7714640" cy="4026665"/>
          </a:xfrm>
          <a:prstGeom prst="rect">
            <a:avLst/>
          </a:prstGeom>
          <a:ln w="3175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5128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ADMIN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487" y="1837765"/>
            <a:ext cx="2063372" cy="20633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221" y="1837765"/>
            <a:ext cx="2059200" cy="2059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9093" y="4061442"/>
            <a:ext cx="1520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 admin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130566" y="3089490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85741" y="4061442"/>
            <a:ext cx="1989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list brands</a:t>
            </a:r>
          </a:p>
        </p:txBody>
      </p:sp>
    </p:spTree>
    <p:extLst>
      <p:ext uri="{BB962C8B-B14F-4D97-AF65-F5344CB8AC3E}">
        <p14:creationId xmlns:p14="http://schemas.microsoft.com/office/powerpoint/2010/main" val="16285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ADmin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50360" y="4042325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Admin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844" y="4042325"/>
            <a:ext cx="155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brand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80389" y="3337953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858844" y="2575184"/>
            <a:ext cx="1758185" cy="1467141"/>
            <a:chOff x="6621517" y="2585832"/>
            <a:chExt cx="1923393" cy="1592978"/>
          </a:xfrm>
        </p:grpSpPr>
        <p:sp>
          <p:nvSpPr>
            <p:cNvPr id="8" name="Rectangle 7"/>
            <p:cNvSpPr/>
            <p:nvPr/>
          </p:nvSpPr>
          <p:spPr>
            <a:xfrm>
              <a:off x="6621517" y="2711669"/>
              <a:ext cx="1923393" cy="124547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6724" y="2585832"/>
              <a:ext cx="1592978" cy="1592978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459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497" y="2691081"/>
            <a:ext cx="1153090" cy="11530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6766" y="4097066"/>
            <a:ext cx="1404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user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173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861" y="2508444"/>
            <a:ext cx="1335727" cy="13357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6766" y="4119184"/>
            <a:ext cx="1518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plans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545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236766" y="2733663"/>
            <a:ext cx="1385788" cy="1153090"/>
            <a:chOff x="7179860" y="2531353"/>
            <a:chExt cx="1518364" cy="1472546"/>
          </a:xfrm>
        </p:grpSpPr>
        <p:sp>
          <p:nvSpPr>
            <p:cNvPr id="3" name="Rectangle 2"/>
            <p:cNvSpPr/>
            <p:nvPr/>
          </p:nvSpPr>
          <p:spPr>
            <a:xfrm>
              <a:off x="7179860" y="2531353"/>
              <a:ext cx="1518364" cy="147254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2497" y="2691081"/>
              <a:ext cx="1153090" cy="115309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6978213" y="4119184"/>
            <a:ext cx="1902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programs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746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176" y="2733663"/>
            <a:ext cx="1153090" cy="11530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95393" y="4042325"/>
            <a:ext cx="3150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 participant to plan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868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C369575-6D59-5242-9B68-798E331AD093}"/>
              </a:ext>
            </a:extLst>
          </p:cNvPr>
          <p:cNvGrpSpPr/>
          <p:nvPr/>
        </p:nvGrpSpPr>
        <p:grpSpPr>
          <a:xfrm>
            <a:off x="1828800" y="1926678"/>
            <a:ext cx="3658072" cy="707886"/>
            <a:chOff x="1828800" y="1926678"/>
            <a:chExt cx="3658072" cy="70788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580B722-F03F-9B43-B139-60EBDF4977F8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95D7146-00A0-614C-AB6B-453F296D704B}"/>
                </a:ext>
              </a:extLst>
            </p:cNvPr>
            <p:cNvSpPr/>
            <p:nvPr/>
          </p:nvSpPr>
          <p:spPr>
            <a:xfrm>
              <a:off x="2496951" y="1926678"/>
              <a:ext cx="298992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latin typeface="Britannic Bold" panose="020B0903060703020204" pitchFamily="34" charset="77"/>
                  <a:ea typeface="Apple Symbols" panose="02000000000000000000" pitchFamily="2" charset="-79"/>
                  <a:cs typeface="Arial Hebrew" pitchFamily="2" charset="-79"/>
                </a:rPr>
                <a:t>Introduction</a:t>
              </a:r>
              <a:endParaRPr lang="en-US" sz="1600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6743D96-25E1-E749-9176-10DB79AD9A8B}"/>
              </a:ext>
            </a:extLst>
          </p:cNvPr>
          <p:cNvGrpSpPr/>
          <p:nvPr/>
        </p:nvGrpSpPr>
        <p:grpSpPr>
          <a:xfrm>
            <a:off x="1828800" y="2723477"/>
            <a:ext cx="4361791" cy="707886"/>
            <a:chOff x="1828800" y="1926678"/>
            <a:chExt cx="4361791" cy="70788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BFF3598-6ABF-5C4D-90A5-F16C0947026B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3285ECF-679F-7C44-A9B5-87C8E9DFF473}"/>
                </a:ext>
              </a:extLst>
            </p:cNvPr>
            <p:cNvSpPr/>
            <p:nvPr/>
          </p:nvSpPr>
          <p:spPr>
            <a:xfrm>
              <a:off x="2496951" y="1926678"/>
              <a:ext cx="369364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latin typeface="Britannic Bold" panose="020B0903060703020204" pitchFamily="34" charset="77"/>
                  <a:ea typeface="Apple Symbols" panose="02000000000000000000" pitchFamily="2" charset="-79"/>
                  <a:cs typeface="Arial Hebrew" pitchFamily="2" charset="-79"/>
                </a:rPr>
                <a:t>Implementation</a:t>
              </a:r>
              <a:endParaRPr lang="en-US" sz="1600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8990E9-83F6-2741-BB52-7EE4E212E513}"/>
              </a:ext>
            </a:extLst>
          </p:cNvPr>
          <p:cNvGrpSpPr/>
          <p:nvPr/>
        </p:nvGrpSpPr>
        <p:grpSpPr>
          <a:xfrm>
            <a:off x="1828800" y="3520276"/>
            <a:ext cx="3904935" cy="707886"/>
            <a:chOff x="1828800" y="1926678"/>
            <a:chExt cx="3904935" cy="70788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3D4C640-54A5-274E-92B0-19AC9B6C32C6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948EC01-2AD2-8546-895E-810AE8EB4742}"/>
                </a:ext>
              </a:extLst>
            </p:cNvPr>
            <p:cNvSpPr/>
            <p:nvPr/>
          </p:nvSpPr>
          <p:spPr>
            <a:xfrm>
              <a:off x="2496951" y="1926678"/>
              <a:ext cx="323678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latin typeface="Britannic Bold" panose="020B0903060703020204" pitchFamily="34" charset="77"/>
                  <a:ea typeface="Apple Symbols" panose="02000000000000000000" pitchFamily="2" charset="-79"/>
                  <a:cs typeface="Arial Hebrew" pitchFamily="2" charset="-79"/>
                </a:rPr>
                <a:t>Demostration</a:t>
              </a:r>
              <a:endParaRPr lang="en-US" sz="1600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43E768-7F9B-2144-AAEB-5C80FDD948C5}"/>
              </a:ext>
            </a:extLst>
          </p:cNvPr>
          <p:cNvGrpSpPr/>
          <p:nvPr/>
        </p:nvGrpSpPr>
        <p:grpSpPr>
          <a:xfrm>
            <a:off x="1828800" y="4317075"/>
            <a:ext cx="5435803" cy="707886"/>
            <a:chOff x="1828800" y="1926678"/>
            <a:chExt cx="5435803" cy="70788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2BE4801-1726-5A43-8175-CD21D7463781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CE2C227-C7C4-7942-8596-93400554F743}"/>
                </a:ext>
              </a:extLst>
            </p:cNvPr>
            <p:cNvSpPr/>
            <p:nvPr/>
          </p:nvSpPr>
          <p:spPr>
            <a:xfrm>
              <a:off x="2496951" y="1926678"/>
              <a:ext cx="476765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latin typeface="Britannic Bold" panose="020B0903060703020204" pitchFamily="34" charset="77"/>
                  <a:ea typeface="Apple Symbols" panose="02000000000000000000" pitchFamily="2" charset="-79"/>
                  <a:cs typeface="Arial Hebrew" pitchFamily="2" charset="-79"/>
                </a:rPr>
                <a:t>Values &amp; Challenges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2315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860" y="2706598"/>
            <a:ext cx="1335727" cy="13357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66951" y="4123568"/>
            <a:ext cx="12435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View report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848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861" y="2508444"/>
            <a:ext cx="1335727" cy="13357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6766" y="4119184"/>
            <a:ext cx="1484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skills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425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1977" y="4042325"/>
            <a:ext cx="808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Author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71830" y="4149872"/>
            <a:ext cx="1633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course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641" y="2713129"/>
            <a:ext cx="1194158" cy="119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29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1977" y="4042325"/>
            <a:ext cx="942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 ner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82885" y="4145187"/>
            <a:ext cx="1411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Enroll course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641" y="2713129"/>
            <a:ext cx="1194158" cy="119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09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1977" y="4042325"/>
            <a:ext cx="942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 ner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82884" y="4145187"/>
            <a:ext cx="1411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 lecture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885" y="2614590"/>
            <a:ext cx="1411669" cy="14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3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1977" y="4042325"/>
            <a:ext cx="942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 ner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31043" y="4042325"/>
            <a:ext cx="1043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Take quiz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F:\study\SWP\TraisyDocument\Reports\Icon\quiz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043" y="2864974"/>
            <a:ext cx="979197" cy="97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88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76" y="0"/>
            <a:ext cx="9122484" cy="1086522"/>
          </a:xfrm>
        </p:spPr>
        <p:txBody>
          <a:bodyPr/>
          <a:lstStyle/>
          <a:p>
            <a:r>
              <a:rPr lang="en-US" dirty="0"/>
              <a:t>SYSTEM ARCHITECTURE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74"/>
          <a:stretch/>
        </p:blipFill>
        <p:spPr>
          <a:xfrm>
            <a:off x="560960" y="1086522"/>
            <a:ext cx="9465167" cy="5082718"/>
          </a:xfrm>
        </p:spPr>
      </p:pic>
    </p:spTree>
    <p:extLst>
      <p:ext uri="{BB962C8B-B14F-4D97-AF65-F5344CB8AC3E}">
        <p14:creationId xmlns:p14="http://schemas.microsoft.com/office/powerpoint/2010/main" val="627888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1" y="0"/>
            <a:ext cx="10396882" cy="1151965"/>
          </a:xfrm>
        </p:spPr>
        <p:txBody>
          <a:bodyPr/>
          <a:lstStyle/>
          <a:p>
            <a:r>
              <a:rPr lang="en-US" dirty="0"/>
              <a:t>HTTP live streaming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92" y="2594075"/>
            <a:ext cx="1026765" cy="1026765"/>
          </a:xfrm>
        </p:spPr>
      </p:pic>
      <p:sp>
        <p:nvSpPr>
          <p:cNvPr id="8" name="TextBox 7"/>
          <p:cNvSpPr txBox="1"/>
          <p:nvPr/>
        </p:nvSpPr>
        <p:spPr>
          <a:xfrm>
            <a:off x="727689" y="3669160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Video file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77" y="1233853"/>
            <a:ext cx="788026" cy="7880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77" y="2497374"/>
            <a:ext cx="788026" cy="7880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77" y="4416057"/>
            <a:ext cx="788026" cy="78802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645702" y="2706721"/>
            <a:ext cx="1970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Segment file 2 (.</a:t>
            </a:r>
            <a:r>
              <a:rPr lang="en-US" b="1" dirty="0" err="1">
                <a:latin typeface="Calibri" charset="0"/>
                <a:ea typeface="Calibri" charset="0"/>
                <a:cs typeface="Calibri" charset="0"/>
              </a:rPr>
              <a:t>ts</a:t>
            </a:r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)</a:t>
            </a:r>
          </a:p>
        </p:txBody>
      </p:sp>
      <p:sp>
        <p:nvSpPr>
          <p:cNvPr id="18" name="Oval 17"/>
          <p:cNvSpPr/>
          <p:nvPr/>
        </p:nvSpPr>
        <p:spPr>
          <a:xfrm>
            <a:off x="4203160" y="3529578"/>
            <a:ext cx="77376" cy="841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203160" y="3811736"/>
            <a:ext cx="77376" cy="841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203160" y="4093894"/>
            <a:ext cx="77376" cy="841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45702" y="1447774"/>
            <a:ext cx="1970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Segment file 1 (.</a:t>
            </a:r>
            <a:r>
              <a:rPr lang="en-US" b="1" dirty="0" err="1">
                <a:latin typeface="Calibri" charset="0"/>
                <a:ea typeface="Calibri" charset="0"/>
                <a:cs typeface="Calibri" charset="0"/>
              </a:rPr>
              <a:t>ts</a:t>
            </a:r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39854" y="4625404"/>
            <a:ext cx="1977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Segment file n (.</a:t>
            </a:r>
            <a:r>
              <a:rPr lang="en-US" b="1" dirty="0" err="1">
                <a:latin typeface="Calibri" charset="0"/>
                <a:ea typeface="Calibri" charset="0"/>
                <a:cs typeface="Calibri" charset="0"/>
              </a:rPr>
              <a:t>ts</a:t>
            </a:r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)</a:t>
            </a:r>
          </a:p>
        </p:txBody>
      </p:sp>
      <p:cxnSp>
        <p:nvCxnSpPr>
          <p:cNvPr id="26" name="Straight Arrow Connector 25"/>
          <p:cNvCxnSpPr>
            <a:endCxn id="9" idx="1"/>
          </p:cNvCxnSpPr>
          <p:nvPr/>
        </p:nvCxnSpPr>
        <p:spPr>
          <a:xfrm flipV="1">
            <a:off x="1821258" y="1627866"/>
            <a:ext cx="2036419" cy="1448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3"/>
            <a:endCxn id="10" idx="1"/>
          </p:cNvCxnSpPr>
          <p:nvPr/>
        </p:nvCxnSpPr>
        <p:spPr>
          <a:xfrm flipV="1">
            <a:off x="1787857" y="2891387"/>
            <a:ext cx="2069820" cy="21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7" idx="3"/>
            <a:endCxn id="11" idx="1"/>
          </p:cNvCxnSpPr>
          <p:nvPr/>
        </p:nvCxnSpPr>
        <p:spPr>
          <a:xfrm>
            <a:off x="1787857" y="3107458"/>
            <a:ext cx="2069820" cy="1702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8962728" y="2462761"/>
            <a:ext cx="1867563" cy="1317447"/>
            <a:chOff x="8463502" y="2494289"/>
            <a:chExt cx="1867563" cy="1317447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8081" y="2494289"/>
              <a:ext cx="852227" cy="955876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8463502" y="3442404"/>
              <a:ext cx="1867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alibri" charset="0"/>
                  <a:ea typeface="Calibri" charset="0"/>
                  <a:cs typeface="Calibri" charset="0"/>
                </a:rPr>
                <a:t>Index file (.m3u8)</a:t>
              </a: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852545" y="2753514"/>
            <a:ext cx="458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047631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6444D0-BA0E-5D4A-AFD9-7AF76130D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867" y="661851"/>
            <a:ext cx="8127419" cy="4721505"/>
          </a:xfrm>
          <a:prstGeom prst="rect">
            <a:avLst/>
          </a:prstGeom>
          <a:ln w="3175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52302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CREATE plan, Create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351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499F39-6E94-0944-9BDA-DE91B6A33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62" y="1502161"/>
            <a:ext cx="6593799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B816EE-FEE0-5741-8221-CD9CFC24DE83}"/>
              </a:ext>
            </a:extLst>
          </p:cNvPr>
          <p:cNvSpPr txBox="1"/>
          <p:nvPr/>
        </p:nvSpPr>
        <p:spPr>
          <a:xfrm>
            <a:off x="8064165" y="2167774"/>
            <a:ext cx="3076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Current Situation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4761B60A-BB30-7747-99D6-1ED8AB40DFF0}"/>
              </a:ext>
            </a:extLst>
          </p:cNvPr>
          <p:cNvSpPr/>
          <p:nvPr/>
        </p:nvSpPr>
        <p:spPr>
          <a:xfrm>
            <a:off x="7237379" y="2098644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CDDEAB-B808-8044-905E-4AB2C73B7F8C}"/>
              </a:ext>
            </a:extLst>
          </p:cNvPr>
          <p:cNvSpPr txBox="1"/>
          <p:nvPr/>
        </p:nvSpPr>
        <p:spPr>
          <a:xfrm>
            <a:off x="7412412" y="2187264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D2666D-3253-0344-AB91-F9A324611F28}"/>
              </a:ext>
            </a:extLst>
          </p:cNvPr>
          <p:cNvSpPr txBox="1"/>
          <p:nvPr/>
        </p:nvSpPr>
        <p:spPr>
          <a:xfrm>
            <a:off x="8064165" y="2990067"/>
            <a:ext cx="1794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Problems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1DB6166E-D7FD-5343-A962-C36DE3BFF32B}"/>
              </a:ext>
            </a:extLst>
          </p:cNvPr>
          <p:cNvSpPr/>
          <p:nvPr/>
        </p:nvSpPr>
        <p:spPr>
          <a:xfrm>
            <a:off x="7237379" y="2920937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8F50A9-544C-D540-B550-FBF9840EFBB0}"/>
              </a:ext>
            </a:extLst>
          </p:cNvPr>
          <p:cNvSpPr txBox="1"/>
          <p:nvPr/>
        </p:nvSpPr>
        <p:spPr>
          <a:xfrm>
            <a:off x="7402684" y="300955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41A57-DA40-9847-BC19-2474E2CC8842}"/>
              </a:ext>
            </a:extLst>
          </p:cNvPr>
          <p:cNvSpPr txBox="1"/>
          <p:nvPr/>
        </p:nvSpPr>
        <p:spPr>
          <a:xfrm>
            <a:off x="8064165" y="3812360"/>
            <a:ext cx="1595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Solution</a:t>
            </a:r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B3D61B02-8D2A-C742-BC36-82701EAE6017}"/>
              </a:ext>
            </a:extLst>
          </p:cNvPr>
          <p:cNvSpPr/>
          <p:nvPr/>
        </p:nvSpPr>
        <p:spPr>
          <a:xfrm>
            <a:off x="7237379" y="3743230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B9C31A-5B8C-2644-8AC6-70B337662BF0}"/>
              </a:ext>
            </a:extLst>
          </p:cNvPr>
          <p:cNvSpPr txBox="1"/>
          <p:nvPr/>
        </p:nvSpPr>
        <p:spPr>
          <a:xfrm>
            <a:off x="7392956" y="3841578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1330357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7304847" y="5190177"/>
            <a:ext cx="2986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 overview page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19" y="1677938"/>
            <a:ext cx="879038" cy="8790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772583" y="1634874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Open list plans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0708" y="2549117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825" y="1667739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5996061" y="2212382"/>
            <a:ext cx="22575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106635" y="2810177"/>
            <a:ext cx="253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List plans page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915743" y="1635078"/>
            <a:ext cx="2418163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Click create plan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8244" y="1638222"/>
            <a:ext cx="1049520" cy="10495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707933" y="2646703"/>
            <a:ext cx="218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plan popup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8244" y="4076090"/>
            <a:ext cx="1089286" cy="108928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883011" y="3141637"/>
            <a:ext cx="2991343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Input information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4331401" y="4708046"/>
            <a:ext cx="3833139" cy="157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924292" y="4126736"/>
            <a:ext cx="2659767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 Update plan infomation</a:t>
            </a:r>
          </a:p>
        </p:txBody>
      </p:sp>
      <p:cxnSp>
        <p:nvCxnSpPr>
          <p:cNvPr id="26" name="Straight Arrow Connector 25"/>
          <p:cNvCxnSpPr>
            <a:cxnSpLocks/>
            <a:stCxn id="25" idx="2"/>
          </p:cNvCxnSpPr>
          <p:nvPr/>
        </p:nvCxnSpPr>
        <p:spPr>
          <a:xfrm>
            <a:off x="8798232" y="3016035"/>
            <a:ext cx="0" cy="9344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PROCESS: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28D2C79-6533-A844-91F8-4A53CC1B6A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5561" y="4145087"/>
            <a:ext cx="1089286" cy="1089286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E1B104F-E16E-0D4F-AEA8-4E414DFB1AC4}"/>
              </a:ext>
            </a:extLst>
          </p:cNvPr>
          <p:cNvCxnSpPr>
            <a:cxnSpLocks/>
          </p:cNvCxnSpPr>
          <p:nvPr/>
        </p:nvCxnSpPr>
        <p:spPr>
          <a:xfrm>
            <a:off x="1141537" y="4739842"/>
            <a:ext cx="1" cy="25655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79D5B89-1580-6F47-8511-4FC3D254F412}"/>
              </a:ext>
            </a:extLst>
          </p:cNvPr>
          <p:cNvCxnSpPr/>
          <p:nvPr/>
        </p:nvCxnSpPr>
        <p:spPr>
          <a:xfrm flipH="1">
            <a:off x="1141537" y="4732511"/>
            <a:ext cx="177449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357312D-51A6-A04F-89B0-236A2CA66268}"/>
              </a:ext>
            </a:extLst>
          </p:cNvPr>
          <p:cNvSpPr txBox="1"/>
          <p:nvPr/>
        </p:nvSpPr>
        <p:spPr>
          <a:xfrm>
            <a:off x="2686655" y="5217728"/>
            <a:ext cx="1847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48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4" grpId="0"/>
      <p:bldP spid="21" grpId="0"/>
      <p:bldP spid="22" grpId="0"/>
      <p:bldP spid="25" grpId="0"/>
      <p:bldP spid="31" grpId="0"/>
      <p:bldP spid="33" grpId="0"/>
      <p:bldP spid="3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BE7D48-B014-724A-8A74-F3401C0BB3AE}"/>
              </a:ext>
            </a:extLst>
          </p:cNvPr>
          <p:cNvCxnSpPr>
            <a:cxnSpLocks/>
          </p:cNvCxnSpPr>
          <p:nvPr/>
        </p:nvCxnSpPr>
        <p:spPr>
          <a:xfrm>
            <a:off x="1222559" y="1282767"/>
            <a:ext cx="178685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0722511-C2C8-3A4B-81CF-C41B53521137}"/>
              </a:ext>
            </a:extLst>
          </p:cNvPr>
          <p:cNvCxnSpPr>
            <a:cxnSpLocks/>
          </p:cNvCxnSpPr>
          <p:nvPr/>
        </p:nvCxnSpPr>
        <p:spPr>
          <a:xfrm>
            <a:off x="1222559" y="-579222"/>
            <a:ext cx="1" cy="186198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0183C14-5423-1B42-AD03-3960986A54B7}"/>
              </a:ext>
            </a:extLst>
          </p:cNvPr>
          <p:cNvSpPr txBox="1"/>
          <p:nvPr/>
        </p:nvSpPr>
        <p:spPr>
          <a:xfrm>
            <a:off x="322220" y="1168039"/>
            <a:ext cx="263991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5. Add author to plan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D390E6-3C2D-1140-ACE1-C32740D2C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238" y="633000"/>
            <a:ext cx="1089286" cy="10892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B2501A-84B9-CA4C-9A62-C0DBC2BFDAC5}"/>
              </a:ext>
            </a:extLst>
          </p:cNvPr>
          <p:cNvSpPr txBox="1"/>
          <p:nvPr/>
        </p:nvSpPr>
        <p:spPr>
          <a:xfrm>
            <a:off x="2814332" y="1754469"/>
            <a:ext cx="1847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Author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D6B929-2636-3644-BE70-8DAE735F13FD}"/>
              </a:ext>
            </a:extLst>
          </p:cNvPr>
          <p:cNvSpPr txBox="1"/>
          <p:nvPr/>
        </p:nvSpPr>
        <p:spPr>
          <a:xfrm>
            <a:off x="5180715" y="1166860"/>
            <a:ext cx="263991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Add learner to plan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AC8621D-3A94-5A4F-847D-D92DEAD6CD32}"/>
              </a:ext>
            </a:extLst>
          </p:cNvPr>
          <p:cNvCxnSpPr>
            <a:cxnSpLocks/>
          </p:cNvCxnSpPr>
          <p:nvPr/>
        </p:nvCxnSpPr>
        <p:spPr>
          <a:xfrm>
            <a:off x="4546422" y="1257805"/>
            <a:ext cx="3829482" cy="249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EA8E30C-C016-F743-A623-407AEBFF6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41" y="3271149"/>
            <a:ext cx="1236480" cy="12364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9C98BC-A157-704D-9061-23EC4685E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8439" y="623396"/>
            <a:ext cx="1089286" cy="10892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23242F-B145-6E49-A192-66DA40FF359B}"/>
              </a:ext>
            </a:extLst>
          </p:cNvPr>
          <p:cNvSpPr txBox="1"/>
          <p:nvPr/>
        </p:nvSpPr>
        <p:spPr>
          <a:xfrm>
            <a:off x="8199533" y="1597374"/>
            <a:ext cx="1847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AE9127-6D3A-7244-B576-8DFB032D3493}"/>
              </a:ext>
            </a:extLst>
          </p:cNvPr>
          <p:cNvSpPr txBox="1"/>
          <p:nvPr/>
        </p:nvSpPr>
        <p:spPr>
          <a:xfrm>
            <a:off x="9377606" y="2353475"/>
            <a:ext cx="2457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Click create program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35ECF9C-BB98-5347-8028-7E11914C1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7548" y="3326153"/>
            <a:ext cx="1049520" cy="10495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F6D22C4-A947-6447-9688-55A73E91B9C2}"/>
              </a:ext>
            </a:extLst>
          </p:cNvPr>
          <p:cNvCxnSpPr>
            <a:cxnSpLocks/>
          </p:cNvCxnSpPr>
          <p:nvPr/>
        </p:nvCxnSpPr>
        <p:spPr>
          <a:xfrm>
            <a:off x="9226841" y="2094035"/>
            <a:ext cx="0" cy="11771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379A594-8A64-4E42-895C-FC0BC1EF69E9}"/>
              </a:ext>
            </a:extLst>
          </p:cNvPr>
          <p:cNvSpPr txBox="1"/>
          <p:nvPr/>
        </p:nvSpPr>
        <p:spPr>
          <a:xfrm>
            <a:off x="8103644" y="4389993"/>
            <a:ext cx="2295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program popup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FB0DC9B-E983-6146-BF33-CD4EE0A7FD41}"/>
              </a:ext>
            </a:extLst>
          </p:cNvPr>
          <p:cNvCxnSpPr>
            <a:cxnSpLocks/>
          </p:cNvCxnSpPr>
          <p:nvPr/>
        </p:nvCxnSpPr>
        <p:spPr>
          <a:xfrm flipH="1">
            <a:off x="5722902" y="3938461"/>
            <a:ext cx="292053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78506BA-E084-DF40-B3D8-A8FA3EA5C5B6}"/>
              </a:ext>
            </a:extLst>
          </p:cNvPr>
          <p:cNvSpPr txBox="1"/>
          <p:nvPr/>
        </p:nvSpPr>
        <p:spPr>
          <a:xfrm>
            <a:off x="6110326" y="3326153"/>
            <a:ext cx="263991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8. Fill infomation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8D33C2B-CE1F-3C41-91BA-A669A15E4F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269" y="3413701"/>
            <a:ext cx="1049520" cy="10495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DE2848F-5A53-E243-B0D2-87430C200F7A}"/>
              </a:ext>
            </a:extLst>
          </p:cNvPr>
          <p:cNvSpPr txBox="1"/>
          <p:nvPr/>
        </p:nvSpPr>
        <p:spPr>
          <a:xfrm>
            <a:off x="3966526" y="4508066"/>
            <a:ext cx="2295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program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47D1E00-7CD8-D042-82A4-376DC75F3C06}"/>
              </a:ext>
            </a:extLst>
          </p:cNvPr>
          <p:cNvCxnSpPr>
            <a:cxnSpLocks/>
          </p:cNvCxnSpPr>
          <p:nvPr/>
        </p:nvCxnSpPr>
        <p:spPr>
          <a:xfrm flipH="1">
            <a:off x="1809345" y="3938461"/>
            <a:ext cx="261305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86FCEEE-B9D6-2144-9F2B-B4EEBBFDD911}"/>
              </a:ext>
            </a:extLst>
          </p:cNvPr>
          <p:cNvSpPr txBox="1"/>
          <p:nvPr/>
        </p:nvSpPr>
        <p:spPr>
          <a:xfrm>
            <a:off x="1865922" y="3271149"/>
            <a:ext cx="2639912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8. Update program infomation</a:t>
            </a:r>
          </a:p>
        </p:txBody>
      </p:sp>
    </p:spTree>
    <p:extLst>
      <p:ext uri="{BB962C8B-B14F-4D97-AF65-F5344CB8AC3E}">
        <p14:creationId xmlns:p14="http://schemas.microsoft.com/office/powerpoint/2010/main" val="224430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5" grpId="0"/>
      <p:bldP spid="18" grpId="0"/>
      <p:bldP spid="23" grpId="0"/>
      <p:bldP spid="26" grpId="0"/>
      <p:bldP spid="28" grpId="0"/>
      <p:bldP spid="3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2E4B45-E9BB-4D4B-A810-F4E3250B51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1" t="-1670" r="52598" b="54091"/>
          <a:stretch/>
        </p:blipFill>
        <p:spPr>
          <a:xfrm>
            <a:off x="4180101" y="102141"/>
            <a:ext cx="6532926" cy="549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044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65961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author:</a:t>
            </a:r>
            <a:r>
              <a:rPr lang="en-US" dirty="0"/>
              <a:t> </a:t>
            </a:r>
            <a:r>
              <a:rPr lang="en-US">
                <a:solidFill>
                  <a:schemeClr val="tx1"/>
                </a:solidFill>
              </a:rPr>
              <a:t>CREATE Course - create section Create LEcture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151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3607409" y="5009064"/>
            <a:ext cx="1978032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Course overview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12" y="1708411"/>
            <a:ext cx="1021786" cy="10217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773447" y="2517255"/>
            <a:ext cx="938552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Author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067254" y="2395508"/>
            <a:ext cx="1755515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940109" y="1635427"/>
            <a:ext cx="2518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1. Open list plan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021427" y="2624229"/>
            <a:ext cx="1183790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List plan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644" y="1776296"/>
            <a:ext cx="1012371" cy="101237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048946" y="2785021"/>
            <a:ext cx="2515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3. Choose a program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235" y="4125761"/>
            <a:ext cx="1194158" cy="1194158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42034FAE-AD65-3A4D-B424-E4897013F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5124312" y="2380963"/>
            <a:ext cx="1755515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143747" y="1630168"/>
            <a:ext cx="2518324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2. Choose a plan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6770450" y="2577772"/>
            <a:ext cx="1783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Plan overview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550" y="1837127"/>
            <a:ext cx="1012371" cy="1012371"/>
          </a:xfrm>
          <a:prstGeom prst="rect">
            <a:avLst/>
          </a:prstGeom>
        </p:spPr>
      </p:pic>
      <p:cxnSp>
        <p:nvCxnSpPr>
          <p:cNvPr id="8" name="Elbow Connector 7"/>
          <p:cNvCxnSpPr>
            <a:cxnSpLocks/>
          </p:cNvCxnSpPr>
          <p:nvPr/>
        </p:nvCxnSpPr>
        <p:spPr>
          <a:xfrm rot="16200000" flipH="1">
            <a:off x="7734912" y="3019518"/>
            <a:ext cx="1686391" cy="409274"/>
          </a:xfrm>
          <a:prstGeom prst="bentConnector3">
            <a:avLst>
              <a:gd name="adj1" fmla="val 582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7916920" y="5009063"/>
            <a:ext cx="1069893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Program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788" y="4086038"/>
            <a:ext cx="1194158" cy="1194158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 flipH="1">
            <a:off x="5585441" y="4658487"/>
            <a:ext cx="2040294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501251" y="3907692"/>
            <a:ext cx="2518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4. Create a course</a:t>
            </a:r>
          </a:p>
        </p:txBody>
      </p:sp>
      <p:cxnSp>
        <p:nvCxnSpPr>
          <p:cNvPr id="38" name="Elbow Connector 37"/>
          <p:cNvCxnSpPr>
            <a:cxnSpLocks/>
          </p:cNvCxnSpPr>
          <p:nvPr/>
        </p:nvCxnSpPr>
        <p:spPr>
          <a:xfrm rot="10800000" flipV="1">
            <a:off x="1631756" y="4658487"/>
            <a:ext cx="1987622" cy="926048"/>
          </a:xfrm>
          <a:prstGeom prst="bentConnector3">
            <a:avLst>
              <a:gd name="adj1" fmla="val 100081"/>
            </a:avLst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365712" y="3993346"/>
            <a:ext cx="2497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5. Update course</a:t>
            </a:r>
          </a:p>
        </p:txBody>
      </p:sp>
    </p:spTree>
    <p:extLst>
      <p:ext uri="{BB962C8B-B14F-4D97-AF65-F5344CB8AC3E}">
        <p14:creationId xmlns:p14="http://schemas.microsoft.com/office/powerpoint/2010/main" val="45218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4" grpId="0"/>
      <p:bldP spid="17" grpId="0"/>
      <p:bldP spid="25" grpId="0"/>
      <p:bldP spid="32" grpId="0"/>
      <p:bldP spid="33" grpId="0"/>
      <p:bldP spid="39" grpId="0"/>
      <p:bldP spid="49" grpId="0"/>
      <p:bldP spid="6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 flipH="1">
            <a:off x="5713936" y="4457043"/>
            <a:ext cx="2600231" cy="145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601339" y="3753435"/>
            <a:ext cx="2863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9. Send course to review</a:t>
            </a:r>
          </a:p>
        </p:txBody>
      </p:sp>
      <p:cxnSp>
        <p:nvCxnSpPr>
          <p:cNvPr id="7" name="Straight Arrow Connector 6"/>
          <p:cNvCxnSpPr>
            <a:stCxn id="9" idx="2"/>
          </p:cNvCxnSpPr>
          <p:nvPr/>
        </p:nvCxnSpPr>
        <p:spPr>
          <a:xfrm>
            <a:off x="9338902" y="2418406"/>
            <a:ext cx="0" cy="11745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098" y="3928615"/>
            <a:ext cx="1017419" cy="10174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314166" y="1796697"/>
            <a:ext cx="2049472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Lecture overview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851" y="604098"/>
            <a:ext cx="1432103" cy="14321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112973" y="1764527"/>
            <a:ext cx="988839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Course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49" y="673344"/>
            <a:ext cx="1432103" cy="1432103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endCxn id="12" idx="0"/>
          </p:cNvCxnSpPr>
          <p:nvPr/>
        </p:nvCxnSpPr>
        <p:spPr>
          <a:xfrm>
            <a:off x="1610301" y="0"/>
            <a:ext cx="0" cy="67334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683929" y="687935"/>
            <a:ext cx="19554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6. Create section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761873" y="1389395"/>
            <a:ext cx="1957490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887" y="619011"/>
            <a:ext cx="1432103" cy="14321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219517" y="1794592"/>
            <a:ext cx="988839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Section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6509707" y="698441"/>
            <a:ext cx="1955483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7. Create lecture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587651" y="1399901"/>
            <a:ext cx="1957490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849876" y="4946034"/>
            <a:ext cx="978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Lecture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529" y="3753435"/>
            <a:ext cx="1432103" cy="143210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385896" y="2504346"/>
            <a:ext cx="22175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8. Update lecture</a:t>
            </a:r>
          </a:p>
        </p:txBody>
      </p:sp>
    </p:spTree>
    <p:extLst>
      <p:ext uri="{BB962C8B-B14F-4D97-AF65-F5344CB8AC3E}">
        <p14:creationId xmlns:p14="http://schemas.microsoft.com/office/powerpoint/2010/main" val="114228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  <p:bldP spid="16" grpId="0"/>
      <p:bldP spid="19" grpId="0"/>
      <p:bldP spid="22" grpId="0"/>
      <p:bldP spid="27" grpId="0"/>
      <p:bldP spid="2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796069F-FB89-2B4E-A9D6-31469708A9A8}"/>
              </a:ext>
            </a:extLst>
          </p:cNvPr>
          <p:cNvSpPr txBox="1">
            <a:spLocks/>
          </p:cNvSpPr>
          <p:nvPr/>
        </p:nvSpPr>
        <p:spPr>
          <a:xfrm>
            <a:off x="209145" y="102141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ENTITIes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056" y="425872"/>
            <a:ext cx="8633668" cy="5670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4020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REView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8321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944973" y="1561858"/>
            <a:ext cx="2564710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Choose a </a:t>
            </a:r>
          </a:p>
          <a:p>
            <a:pPr algn="ctr"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specific course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72" y="1700588"/>
            <a:ext cx="879038" cy="8790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508320" y="1629205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Open review course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6661" y="2571767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825" y="1667739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6206247" y="2212382"/>
            <a:ext cx="204734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34034" y="2795559"/>
            <a:ext cx="2351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Review course page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0570" y="1546741"/>
            <a:ext cx="1049520" cy="10495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726664" y="2718440"/>
            <a:ext cx="2543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 overview page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110355" y="3435196"/>
            <a:ext cx="299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Give feedback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17" y="4002915"/>
            <a:ext cx="1236480" cy="123648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cxnSpLocks/>
            <a:endCxn id="17" idx="0"/>
          </p:cNvCxnSpPr>
          <p:nvPr/>
        </p:nvCxnSpPr>
        <p:spPr>
          <a:xfrm flipH="1">
            <a:off x="9005213" y="3080988"/>
            <a:ext cx="13078" cy="9955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13B13B-21BC-5946-8FBE-E80E51A1F19F}"/>
              </a:ext>
            </a:extLst>
          </p:cNvPr>
          <p:cNvSpPr txBox="1"/>
          <p:nvPr/>
        </p:nvSpPr>
        <p:spPr>
          <a:xfrm>
            <a:off x="7726664" y="5200919"/>
            <a:ext cx="2583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Feedback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5536C22-DAE6-A643-8531-18B54D7AE7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0570" y="4076512"/>
            <a:ext cx="1089286" cy="108928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B6ACF9-473E-ED46-9E22-128D1083B66B}"/>
              </a:ext>
            </a:extLst>
          </p:cNvPr>
          <p:cNvCxnSpPr>
            <a:cxnSpLocks/>
          </p:cNvCxnSpPr>
          <p:nvPr/>
        </p:nvCxnSpPr>
        <p:spPr>
          <a:xfrm flipH="1">
            <a:off x="5921111" y="4708046"/>
            <a:ext cx="224343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8CE561-FD3B-B246-8C06-8ABB4F843307}"/>
              </a:ext>
            </a:extLst>
          </p:cNvPr>
          <p:cNvSpPr txBox="1"/>
          <p:nvPr/>
        </p:nvSpPr>
        <p:spPr>
          <a:xfrm>
            <a:off x="5921111" y="4274563"/>
            <a:ext cx="299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 Approve course</a:t>
            </a:r>
          </a:p>
        </p:txBody>
      </p:sp>
    </p:spTree>
    <p:extLst>
      <p:ext uri="{BB962C8B-B14F-4D97-AF65-F5344CB8AC3E}">
        <p14:creationId xmlns:p14="http://schemas.microsoft.com/office/powerpoint/2010/main" val="253624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4" grpId="0"/>
      <p:bldP spid="21" grpId="0"/>
      <p:bldP spid="25" grpId="0"/>
      <p:bldP spid="31" grpId="0"/>
      <p:bldP spid="16" grpId="0"/>
      <p:bldP spid="2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029" y="359314"/>
            <a:ext cx="5505448" cy="5855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3158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102141"/>
            <a:ext cx="4453655" cy="5979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331796" y="1370283"/>
            <a:ext cx="4893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Training spends in the United States alone are growing by 12.4%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5943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Learner: Enroll course, learn lecture, take quiz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2367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7B18824-0A7D-E34C-B111-5A6629EC4281}"/>
              </a:ext>
            </a:extLst>
          </p:cNvPr>
          <p:cNvSpPr txBox="1"/>
          <p:nvPr/>
        </p:nvSpPr>
        <p:spPr>
          <a:xfrm>
            <a:off x="5426192" y="4075618"/>
            <a:ext cx="3224315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 Choose a </a:t>
            </a:r>
          </a:p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specific course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19" y="1677938"/>
            <a:ext cx="879038" cy="8790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807921" y="1606181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Open list plans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0019" y="2559544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980" y="1609574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5996061" y="2212382"/>
            <a:ext cx="22575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51198" y="2760038"/>
            <a:ext cx="191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List plans page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842470" y="1549375"/>
            <a:ext cx="2564710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Choose specific plan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20957" y="2752380"/>
            <a:ext cx="2248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 overview page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138385" y="3239136"/>
            <a:ext cx="243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Choose a specific program </a:t>
            </a:r>
          </a:p>
        </p:txBody>
      </p:sp>
      <p:cxnSp>
        <p:nvCxnSpPr>
          <p:cNvPr id="26" name="Straight Arrow Connector 25"/>
          <p:cNvCxnSpPr>
            <a:cxnSpLocks/>
          </p:cNvCxnSpPr>
          <p:nvPr/>
        </p:nvCxnSpPr>
        <p:spPr>
          <a:xfrm>
            <a:off x="9041440" y="3218680"/>
            <a:ext cx="0" cy="9219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13B13B-21BC-5946-8FBE-E80E51A1F19F}"/>
              </a:ext>
            </a:extLst>
          </p:cNvPr>
          <p:cNvSpPr txBox="1"/>
          <p:nvPr/>
        </p:nvSpPr>
        <p:spPr>
          <a:xfrm>
            <a:off x="7653075" y="5217465"/>
            <a:ext cx="2751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5536C22-DAE6-A643-8531-18B54D7AE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182" y="4108061"/>
            <a:ext cx="1089286" cy="108928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B6ACF9-473E-ED46-9E22-128D1083B66B}"/>
              </a:ext>
            </a:extLst>
          </p:cNvPr>
          <p:cNvCxnSpPr>
            <a:cxnSpLocks/>
          </p:cNvCxnSpPr>
          <p:nvPr/>
        </p:nvCxnSpPr>
        <p:spPr>
          <a:xfrm flipH="1">
            <a:off x="5407585" y="4708046"/>
            <a:ext cx="2756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D5ABDB0-DDED-6A41-8A48-0327E38AF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0570" y="1576870"/>
            <a:ext cx="1089286" cy="108928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2278D3D-0EB7-4543-8A27-69A9F5D336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0772" y="4013248"/>
            <a:ext cx="1194158" cy="119415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BD28BA6-BA37-6540-9959-BC38C761FB9F}"/>
              </a:ext>
            </a:extLst>
          </p:cNvPr>
          <p:cNvSpPr txBox="1"/>
          <p:nvPr/>
        </p:nvSpPr>
        <p:spPr>
          <a:xfrm>
            <a:off x="1416662" y="4140583"/>
            <a:ext cx="322431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5. Enroll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815555-469B-AE46-90CD-CF6B3D821FCE}"/>
              </a:ext>
            </a:extLst>
          </p:cNvPr>
          <p:cNvSpPr txBox="1"/>
          <p:nvPr/>
        </p:nvSpPr>
        <p:spPr>
          <a:xfrm>
            <a:off x="2873100" y="5204737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 overview page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45A2F3-0F6D-9144-A8EE-C0B53F05E727}"/>
              </a:ext>
            </a:extLst>
          </p:cNvPr>
          <p:cNvCxnSpPr>
            <a:cxnSpLocks/>
          </p:cNvCxnSpPr>
          <p:nvPr/>
        </p:nvCxnSpPr>
        <p:spPr>
          <a:xfrm>
            <a:off x="2158151" y="4700318"/>
            <a:ext cx="1" cy="25655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F1DBA63-D985-A841-9F70-B559D2A1FA5C}"/>
              </a:ext>
            </a:extLst>
          </p:cNvPr>
          <p:cNvCxnSpPr/>
          <p:nvPr/>
        </p:nvCxnSpPr>
        <p:spPr>
          <a:xfrm flipH="1">
            <a:off x="2149339" y="4708046"/>
            <a:ext cx="177449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4" grpId="0"/>
      <p:bldP spid="21" grpId="0"/>
      <p:bldP spid="22" grpId="0"/>
      <p:bldP spid="25" grpId="0"/>
      <p:bldP spid="31" grpId="0"/>
      <p:bldP spid="16" grpId="0"/>
      <p:bldP spid="32" grpId="0"/>
      <p:bldP spid="2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BC8D11-3160-444D-A5B7-32D3A7E8C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055" y="1080343"/>
            <a:ext cx="1194158" cy="119415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52681B-444D-0341-B441-752ACE27BAED}"/>
              </a:ext>
            </a:extLst>
          </p:cNvPr>
          <p:cNvCxnSpPr>
            <a:cxnSpLocks/>
          </p:cNvCxnSpPr>
          <p:nvPr/>
        </p:nvCxnSpPr>
        <p:spPr>
          <a:xfrm>
            <a:off x="2057132" y="0"/>
            <a:ext cx="1" cy="10951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9807E37-B05F-E64A-AF00-A2A1282996B2}"/>
              </a:ext>
            </a:extLst>
          </p:cNvPr>
          <p:cNvSpPr txBox="1"/>
          <p:nvPr/>
        </p:nvSpPr>
        <p:spPr>
          <a:xfrm>
            <a:off x="244883" y="2274501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Learning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87262B-D4A8-0C40-94FE-D57499710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281" y="1095152"/>
            <a:ext cx="1194158" cy="119415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F990E5-2EC9-CA4F-B1D7-2B18FB2FB644}"/>
              </a:ext>
            </a:extLst>
          </p:cNvPr>
          <p:cNvCxnSpPr>
            <a:cxnSpLocks/>
          </p:cNvCxnSpPr>
          <p:nvPr/>
        </p:nvCxnSpPr>
        <p:spPr>
          <a:xfrm flipV="1">
            <a:off x="2937908" y="1677422"/>
            <a:ext cx="2195201" cy="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39F4B69-F812-E347-806B-D8A66D70B36A}"/>
              </a:ext>
            </a:extLst>
          </p:cNvPr>
          <p:cNvSpPr txBox="1"/>
          <p:nvPr/>
        </p:nvSpPr>
        <p:spPr>
          <a:xfrm>
            <a:off x="2423350" y="1095152"/>
            <a:ext cx="322431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5. Learn lecture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60DC632-ACCC-3846-A987-F69AE6D0034E}"/>
              </a:ext>
            </a:extLst>
          </p:cNvPr>
          <p:cNvCxnSpPr>
            <a:cxnSpLocks/>
          </p:cNvCxnSpPr>
          <p:nvPr/>
        </p:nvCxnSpPr>
        <p:spPr>
          <a:xfrm flipV="1">
            <a:off x="6729611" y="1662614"/>
            <a:ext cx="2094755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E61E564-1BB0-9A4F-8A4B-D082C811E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5538" y="1065535"/>
            <a:ext cx="1194158" cy="11941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85106B-C936-5D4A-AE26-E3042059EB97}"/>
              </a:ext>
            </a:extLst>
          </p:cNvPr>
          <p:cNvSpPr txBox="1"/>
          <p:nvPr/>
        </p:nvSpPr>
        <p:spPr>
          <a:xfrm>
            <a:off x="6164830" y="1065535"/>
            <a:ext cx="322431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6. Take quiz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D12782-7197-B34C-8DFC-82DFA3647255}"/>
              </a:ext>
            </a:extLst>
          </p:cNvPr>
          <p:cNvCxnSpPr>
            <a:cxnSpLocks/>
          </p:cNvCxnSpPr>
          <p:nvPr/>
        </p:nvCxnSpPr>
        <p:spPr>
          <a:xfrm>
            <a:off x="9612861" y="2824223"/>
            <a:ext cx="9756" cy="719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B7A58DC-FB41-3C4B-B8C8-A4D77ADFA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5782" y="3639018"/>
            <a:ext cx="1194158" cy="11941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78F886B-A0CA-0340-A325-739C7E8C3A83}"/>
              </a:ext>
            </a:extLst>
          </p:cNvPr>
          <p:cNvSpPr txBox="1"/>
          <p:nvPr/>
        </p:nvSpPr>
        <p:spPr>
          <a:xfrm>
            <a:off x="9718786" y="2820851"/>
            <a:ext cx="322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7. View quiz </a:t>
            </a:r>
          </a:p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BC6E9C4-3B69-874B-AD4D-FAD888886EA3}"/>
              </a:ext>
            </a:extLst>
          </p:cNvPr>
          <p:cNvCxnSpPr>
            <a:cxnSpLocks/>
          </p:cNvCxnSpPr>
          <p:nvPr/>
        </p:nvCxnSpPr>
        <p:spPr>
          <a:xfrm flipH="1">
            <a:off x="6405253" y="4239700"/>
            <a:ext cx="24191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3CCC25F3-4F8B-4645-9955-B280C796C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357" y="3596696"/>
            <a:ext cx="1236480" cy="12364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1DC955-ADD8-6C44-BFBA-C8A56813702E}"/>
              </a:ext>
            </a:extLst>
          </p:cNvPr>
          <p:cNvSpPr txBox="1"/>
          <p:nvPr/>
        </p:nvSpPr>
        <p:spPr>
          <a:xfrm>
            <a:off x="4119110" y="2259693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Lecture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22F9C3-13CD-554F-8215-0ECADA58AC3C}"/>
              </a:ext>
            </a:extLst>
          </p:cNvPr>
          <p:cNvSpPr txBox="1"/>
          <p:nvPr/>
        </p:nvSpPr>
        <p:spPr>
          <a:xfrm>
            <a:off x="7810367" y="2248905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Quiz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78A0BC-5400-7048-AADF-2CECFDC72593}"/>
              </a:ext>
            </a:extLst>
          </p:cNvPr>
          <p:cNvSpPr txBox="1"/>
          <p:nvPr/>
        </p:nvSpPr>
        <p:spPr>
          <a:xfrm>
            <a:off x="7810367" y="4933930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15470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5" grpId="0"/>
      <p:bldP spid="21" grpId="0"/>
      <p:bldP spid="17" grpId="1"/>
      <p:bldP spid="18" grpId="1"/>
      <p:bldP spid="2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448" y="406398"/>
            <a:ext cx="6969127" cy="5759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7051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View report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-&gt; View report detail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9929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944973" y="1561858"/>
            <a:ext cx="2564710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Choose a </a:t>
            </a:r>
          </a:p>
          <a:p>
            <a:pPr algn="ctr"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specific plan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19" y="1677938"/>
            <a:ext cx="879038" cy="8790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940767" y="1594006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Open report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0708" y="2549117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825" y="1667739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6206247" y="2212382"/>
            <a:ext cx="204734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97775" y="2816059"/>
            <a:ext cx="222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Report page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0570" y="1546741"/>
            <a:ext cx="1049520" cy="10495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027847" y="2675590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Report detail page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110355" y="3237551"/>
            <a:ext cx="2991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Choose a learner/author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346" y="3996561"/>
            <a:ext cx="1236480" cy="123648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cxnSpLocks/>
          </p:cNvCxnSpPr>
          <p:nvPr/>
        </p:nvCxnSpPr>
        <p:spPr>
          <a:xfrm>
            <a:off x="9018290" y="3080988"/>
            <a:ext cx="0" cy="9219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13B13B-21BC-5946-8FBE-E80E51A1F19F}"/>
              </a:ext>
            </a:extLst>
          </p:cNvPr>
          <p:cNvSpPr txBox="1"/>
          <p:nvPr/>
        </p:nvSpPr>
        <p:spPr>
          <a:xfrm>
            <a:off x="7726664" y="5200919"/>
            <a:ext cx="2583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Detail information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5536C22-DAE6-A643-8531-18B54D7AE7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0570" y="4076512"/>
            <a:ext cx="1089286" cy="108928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B6ACF9-473E-ED46-9E22-128D1083B66B}"/>
              </a:ext>
            </a:extLst>
          </p:cNvPr>
          <p:cNvCxnSpPr>
            <a:cxnSpLocks/>
          </p:cNvCxnSpPr>
          <p:nvPr/>
        </p:nvCxnSpPr>
        <p:spPr>
          <a:xfrm flipH="1">
            <a:off x="6313251" y="4708046"/>
            <a:ext cx="185129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41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4" grpId="0"/>
      <p:bldP spid="21" grpId="0"/>
      <p:bldP spid="25" grpId="0"/>
      <p:bldP spid="31" grpId="0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646" y="297820"/>
            <a:ext cx="7158381" cy="518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45542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VALUES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D1DDC6-62CA-DA4C-BA20-2C28702E468A}"/>
              </a:ext>
            </a:extLst>
          </p:cNvPr>
          <p:cNvSpPr/>
          <p:nvPr/>
        </p:nvSpPr>
        <p:spPr>
          <a:xfrm>
            <a:off x="5574583" y="1338325"/>
            <a:ext cx="5302423" cy="3303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Tightness and clarity. There are different specific training plans, each consisting of programs and courses related to a particular field.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endParaRPr lang="en-US" sz="2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Monitor everything through reports or statistics.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7869F6-13D7-2948-81D4-5E62B85A8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74" y="1338325"/>
            <a:ext cx="4819450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10552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>
            <a:normAutofit/>
          </a:bodyPr>
          <a:lstStyle/>
          <a:p>
            <a:r>
              <a:rPr lang="en-US"/>
              <a:t>CHALLENGES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F0FB66-9AE7-BD4C-88DB-68440C1649FD}"/>
              </a:ext>
            </a:extLst>
          </p:cNvPr>
          <p:cNvSpPr/>
          <p:nvPr/>
        </p:nvSpPr>
        <p:spPr>
          <a:xfrm>
            <a:off x="3831774" y="1634733"/>
            <a:ext cx="7506786" cy="1210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spcAft>
                <a:spcPts val="2000"/>
              </a:spcAft>
              <a:buFont typeface="Wingdings" pitchFamily="2" charset="2"/>
              <a:buChar char="q"/>
            </a:pP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Currently only supports the web platform</a:t>
            </a:r>
          </a:p>
          <a:p>
            <a:pPr marL="45720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Limited learning 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1BD291-3A26-2340-94EF-C5E880941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36" y="1469271"/>
            <a:ext cx="3294308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81252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FUTURE PLANS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8737E3-4502-624F-BAA4-9F9E2A3BD656}"/>
              </a:ext>
            </a:extLst>
          </p:cNvPr>
          <p:cNvSpPr/>
          <p:nvPr/>
        </p:nvSpPr>
        <p:spPr>
          <a:xfrm>
            <a:off x="5408023" y="1546696"/>
            <a:ext cx="6105167" cy="1944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 and improve system on mobile platforms such as iOS, Android, ...</a:t>
            </a:r>
          </a:p>
          <a:p>
            <a:pPr marL="457200" lvl="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Expanse learning resource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A74B24-1980-294D-97CF-92B5FAD8D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74" y="1546696"/>
            <a:ext cx="4819450" cy="319784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7980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10" y="2209109"/>
            <a:ext cx="6028616" cy="222014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CA7C61-2476-154F-B4A0-92283CFB704D}"/>
              </a:ext>
            </a:extLst>
          </p:cNvPr>
          <p:cNvSpPr txBox="1"/>
          <p:nvPr/>
        </p:nvSpPr>
        <p:spPr>
          <a:xfrm>
            <a:off x="6380171" y="1390702"/>
            <a:ext cx="3411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Traditional Training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6380171" y="2037033"/>
            <a:ext cx="4893013" cy="2472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Lack of human resources to conduct meeting and courses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Trainers have to train repeatedly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Students cannot have flexible time to 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4781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2451100"/>
            <a:ext cx="10396882" cy="1151965"/>
          </a:xfrm>
        </p:spPr>
        <p:txBody>
          <a:bodyPr/>
          <a:lstStyle/>
          <a:p>
            <a:pPr algn="ctr"/>
            <a:r>
              <a:rPr lang="en-US" dirty="0"/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15964106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4690204-0ED1-144E-9506-D62983485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001" y="1595989"/>
            <a:ext cx="2608580" cy="260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97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60" y="2022197"/>
            <a:ext cx="5800730" cy="269124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CA7C61-2476-154F-B4A0-92283CFB704D}"/>
              </a:ext>
            </a:extLst>
          </p:cNvPr>
          <p:cNvSpPr txBox="1"/>
          <p:nvPr/>
        </p:nvSpPr>
        <p:spPr>
          <a:xfrm>
            <a:off x="6314071" y="1448341"/>
            <a:ext cx="47659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Send employees outside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6314071" y="2156227"/>
            <a:ext cx="4893013" cy="145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Lower employees’ trust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Expensive solution 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144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60" y="1736366"/>
            <a:ext cx="5800730" cy="326291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CA7C61-2476-154F-B4A0-92283CFB704D}"/>
              </a:ext>
            </a:extLst>
          </p:cNvPr>
          <p:cNvSpPr txBox="1"/>
          <p:nvPr/>
        </p:nvSpPr>
        <p:spPr>
          <a:xfrm>
            <a:off x="6314071" y="1448341"/>
            <a:ext cx="35060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Buy course online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6314071" y="2156227"/>
            <a:ext cx="4893013" cy="145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not manage content of course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not manage learners’ process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532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10" y="1924984"/>
            <a:ext cx="6028616" cy="278839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CA7C61-2476-154F-B4A0-92283CFB704D}"/>
              </a:ext>
            </a:extLst>
          </p:cNvPr>
          <p:cNvSpPr txBox="1"/>
          <p:nvPr/>
        </p:nvSpPr>
        <p:spPr>
          <a:xfrm>
            <a:off x="6566067" y="1424237"/>
            <a:ext cx="44273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Share training program online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6566067" y="2747676"/>
            <a:ext cx="5044319" cy="2195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Lack of privacy on training courses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Loss of Control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 information can be exposed to third party</a:t>
            </a:r>
          </a:p>
        </p:txBody>
      </p:sp>
    </p:spTree>
    <p:extLst>
      <p:ext uri="{BB962C8B-B14F-4D97-AF65-F5344CB8AC3E}">
        <p14:creationId xmlns:p14="http://schemas.microsoft.com/office/powerpoint/2010/main" val="714422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209145" y="1974196"/>
            <a:ext cx="7662131" cy="284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Provide a system for corporations to train their employees with security and conveniences.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Analyze employees’ studies to make improvements base on results.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Corporations can manage their training plans and users participated in it with ease.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AAAEEB-C882-3148-9D0D-099ABD327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276" y="1082040"/>
            <a:ext cx="37211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218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611</TotalTime>
  <Words>942</Words>
  <Application>Microsoft Macintosh PowerPoint</Application>
  <PresentationFormat>Widescreen</PresentationFormat>
  <Paragraphs>251</Paragraphs>
  <Slides>51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Apple Symbols</vt:lpstr>
      <vt:lpstr>Arial</vt:lpstr>
      <vt:lpstr>Arial Hebrew</vt:lpstr>
      <vt:lpstr>Britannic Bold</vt:lpstr>
      <vt:lpstr>Calibri</vt:lpstr>
      <vt:lpstr>Impact</vt:lpstr>
      <vt:lpstr>Mangal</vt:lpstr>
      <vt:lpstr>Open Sans</vt:lpstr>
      <vt:lpstr>Wingdings</vt:lpstr>
      <vt:lpstr>Main Event</vt:lpstr>
      <vt:lpstr>CORPORATE TRAINING SYSTEM</vt:lpstr>
      <vt:lpstr>OUTLINE</vt:lpstr>
      <vt:lpstr>INTRODUCTION</vt:lpstr>
      <vt:lpstr>INTRODUCTION</vt:lpstr>
      <vt:lpstr>Current situation</vt:lpstr>
      <vt:lpstr>Current situation</vt:lpstr>
      <vt:lpstr>Current situation</vt:lpstr>
      <vt:lpstr>Current situation</vt:lpstr>
      <vt:lpstr>SOLUTIONS</vt:lpstr>
      <vt:lpstr>IMPLEMENTATION</vt:lpstr>
      <vt:lpstr>Data hierarchy</vt:lpstr>
      <vt:lpstr>PowerPoint Presentation</vt:lpstr>
      <vt:lpstr>Features</vt:lpstr>
      <vt:lpstr>SYSTEM ADMIN</vt:lpstr>
      <vt:lpstr>ADmin</vt:lpstr>
      <vt:lpstr>Manager</vt:lpstr>
      <vt:lpstr>Manager</vt:lpstr>
      <vt:lpstr>Manager</vt:lpstr>
      <vt:lpstr>Manager</vt:lpstr>
      <vt:lpstr>Manager</vt:lpstr>
      <vt:lpstr>Manager</vt:lpstr>
      <vt:lpstr>author</vt:lpstr>
      <vt:lpstr>learner</vt:lpstr>
      <vt:lpstr>learner</vt:lpstr>
      <vt:lpstr>learner</vt:lpstr>
      <vt:lpstr>SYSTEM ARCHITECTURE</vt:lpstr>
      <vt:lpstr>HTTP live streaming</vt:lpstr>
      <vt:lpstr>DEMONSTRATION</vt:lpstr>
      <vt:lpstr>DEMO MANAGER: CREATE plan, Create program</vt:lpstr>
      <vt:lpstr>PROCESS: </vt:lpstr>
      <vt:lpstr>PowerPoint Presentation</vt:lpstr>
      <vt:lpstr>ENTITIES</vt:lpstr>
      <vt:lpstr>DEMO author: CREATE Course - create section Create LEcture</vt:lpstr>
      <vt:lpstr>PROCESS</vt:lpstr>
      <vt:lpstr>PowerPoint Presentation</vt:lpstr>
      <vt:lpstr>PowerPoint Presentation</vt:lpstr>
      <vt:lpstr>DEMO MANAGER: REView course</vt:lpstr>
      <vt:lpstr>PROCESS</vt:lpstr>
      <vt:lpstr>ENTITIES</vt:lpstr>
      <vt:lpstr>DEMO Learner: Enroll course, learn lecture, take quiz</vt:lpstr>
      <vt:lpstr>PROCESS</vt:lpstr>
      <vt:lpstr>PowerPoint Presentation</vt:lpstr>
      <vt:lpstr>ENTITIES</vt:lpstr>
      <vt:lpstr>DEMO MANAGER: View report  -&gt; View report detail</vt:lpstr>
      <vt:lpstr>PROCESS</vt:lpstr>
      <vt:lpstr>ENTITIES</vt:lpstr>
      <vt:lpstr>VALUES</vt:lpstr>
      <vt:lpstr>CHALLENGES</vt:lpstr>
      <vt:lpstr>FUTURE PLANS</vt:lpstr>
      <vt:lpstr>THANK YOU FOR LISTENING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CORPORATE TRAINING SYSTEM</dc:title>
  <dc:creator>Microsoft Office User</dc:creator>
  <cp:lastModifiedBy>Võ Thạch Nguyên</cp:lastModifiedBy>
  <cp:revision>73</cp:revision>
  <dcterms:created xsi:type="dcterms:W3CDTF">2018-04-18T03:06:46Z</dcterms:created>
  <dcterms:modified xsi:type="dcterms:W3CDTF">2018-04-26T01:40:39Z</dcterms:modified>
</cp:coreProperties>
</file>